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CCC1C-500A-4B65-9BA3-7A0CE1C33B8F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A9A5B-7B90-4242-B710-BB4B5554D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ubc.ca/~rollin/stats/ssize/n2.html" TargetMode="External"/><Relationship Id="rId2" Type="http://schemas.openxmlformats.org/officeDocument/2006/relationships/hyperlink" Target="http://www.stat.ubc.ca/~rollin/stats/ssiz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2"/>
                </a:solidFill>
              </a:rPr>
              <a:t>PARAMETRI KOJI ODREĐUJU NUŽNU VELIČINU UZORKA</a:t>
            </a:r>
            <a:endParaRPr lang="hr-HR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solidFill>
                  <a:schemeClr val="accent2"/>
                </a:solidFill>
              </a:rPr>
              <a:t>Uzorak treba biti veći: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Kada je manja razlika koju tražimo (između pokusne i kontrolne skupine);</a:t>
            </a:r>
            <a:r>
              <a:rPr lang="hr-HR" sz="2400" dirty="0" smtClean="0"/>
              <a:t> </a:t>
            </a:r>
            <a:r>
              <a:rPr lang="hr-HR" sz="2400" dirty="0" smtClean="0"/>
              <a:t>u ovom pokusu to je razlika mu1 i mu2 (v. dalje).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Kada </a:t>
            </a:r>
            <a:r>
              <a:rPr lang="hr-HR" sz="2400" dirty="0" smtClean="0"/>
              <a:t>je veća varijabilnost podataka s kojima radimo; u ovom postupku to je "</a:t>
            </a:r>
            <a:r>
              <a:rPr lang="hr-HR" sz="2400" dirty="0" err="1" smtClean="0"/>
              <a:t>sigma</a:t>
            </a:r>
            <a:r>
              <a:rPr lang="hr-HR" sz="2400" dirty="0" smtClean="0"/>
              <a:t>".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 Kada želimo veću snagu studije, </a:t>
            </a:r>
            <a:r>
              <a:rPr lang="hr-HR" sz="2400" dirty="0" err="1" smtClean="0"/>
              <a:t>tj</a:t>
            </a:r>
            <a:r>
              <a:rPr lang="hr-HR" sz="2400" dirty="0" smtClean="0"/>
              <a:t>. vjerojatnost da testiranjem otkrijemo razliku ako ona postoji u populaciji.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Kada želimo manju vjerojatnost (P) da je opažena razlika nastala slučajno (za P&lt;0,001 treba veći uzorak nego za P&lt;0,005).</a:t>
            </a:r>
            <a:endParaRPr lang="hr-H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2"/>
                </a:solidFill>
              </a:rPr>
              <a:t>IZRAČUN VELIČINE UZORKA</a:t>
            </a:r>
            <a:r>
              <a:rPr lang="hr-HR" sz="2400" dirty="0" smtClean="0">
                <a:solidFill>
                  <a:schemeClr val="accent2"/>
                </a:solidFill>
              </a:rPr>
              <a:t/>
            </a:r>
            <a:br>
              <a:rPr lang="hr-HR" sz="2400" dirty="0" smtClean="0">
                <a:solidFill>
                  <a:schemeClr val="accent2"/>
                </a:solidFill>
              </a:rPr>
            </a:br>
            <a:r>
              <a:rPr lang="hr-HR" sz="2400" dirty="0" smtClean="0">
                <a:solidFill>
                  <a:schemeClr val="accent2"/>
                </a:solidFill>
              </a:rPr>
              <a:t>definicije potrebnih parametara</a:t>
            </a:r>
            <a:endParaRPr lang="hr-HR" sz="2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800" dirty="0" smtClean="0"/>
              <a:t>Snaga </a:t>
            </a:r>
            <a:r>
              <a:rPr lang="hr-HR" sz="1800" dirty="0" smtClean="0"/>
              <a:t>studije (power of the </a:t>
            </a:r>
            <a:r>
              <a:rPr lang="hr-HR" sz="1800" dirty="0" err="1" smtClean="0"/>
              <a:t>study</a:t>
            </a:r>
            <a:r>
              <a:rPr lang="hr-HR" sz="1800" dirty="0" smtClean="0"/>
              <a:t>) znači da će Vaša studija s 80% vjerojatnosti otkriti razliku (koju testirate, između pokusne i kontrolne skupine) ako ona postoji (u </a:t>
            </a:r>
            <a:r>
              <a:rPr lang="hr-HR" sz="1800" dirty="0" smtClean="0"/>
              <a:t>programu je već postavljena na 0,8; nju </a:t>
            </a:r>
            <a:r>
              <a:rPr lang="hr-HR" sz="1800" dirty="0" smtClean="0"/>
              <a:t>uzmite).</a:t>
            </a:r>
            <a:endParaRPr lang="hr-HR" sz="1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800" dirty="0" smtClean="0"/>
              <a:t>Razina značajnosti (P</a:t>
            </a:r>
            <a:r>
              <a:rPr lang="hr-HR" sz="1800" dirty="0" smtClean="0"/>
              <a:t>) je vjerojatnost da je razlika koju dobijete u studiji nastala slučajno, </a:t>
            </a:r>
            <a:r>
              <a:rPr lang="hr-HR" sz="1800" dirty="0" err="1" smtClean="0"/>
              <a:t>tj</a:t>
            </a:r>
            <a:r>
              <a:rPr lang="hr-HR" sz="1800" dirty="0" smtClean="0"/>
              <a:t>. da stvarno ne postoji (nema razlike između skupina). U programu </a:t>
            </a:r>
            <a:r>
              <a:rPr lang="hr-HR" sz="1800" dirty="0" smtClean="0"/>
              <a:t>je već postavljena na 0,05; nju uzmite</a:t>
            </a:r>
            <a:r>
              <a:rPr lang="hr-HR" sz="1800" dirty="0" smtClean="0"/>
              <a:t>. Kada je P&lt;0,05, uzimamo da je opažena razlika stvarna (značajna, signifikantna).</a:t>
            </a:r>
            <a:endParaRPr lang="hr-HR" sz="1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800" dirty="0" smtClean="0"/>
              <a:t>Klinički relevantna razlika: u formulu se uvrste brojevi za mu1 i mu2. To su srednje vrijednosti rezultata u dvije istraživačke </a:t>
            </a:r>
            <a:r>
              <a:rPr lang="hr-HR" sz="1800" dirty="0" smtClean="0"/>
              <a:t>skupine. Razlika između te dvije vrijednosti razlika je koju u istraživanju tražimo (testiramo).</a:t>
            </a:r>
            <a:endParaRPr lang="hr-HR" sz="1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1800" dirty="0" smtClean="0"/>
              <a:t>Varijabilnost </a:t>
            </a:r>
            <a:r>
              <a:rPr lang="hr-HR" sz="1800" dirty="0" smtClean="0"/>
              <a:t>podataka je standardna devijacija srednje </a:t>
            </a:r>
            <a:r>
              <a:rPr lang="hr-HR" sz="1800" dirty="0" smtClean="0"/>
              <a:t>vrijednosti rezultata u dvije istraživačke skupine koju </a:t>
            </a:r>
            <a:r>
              <a:rPr lang="hr-HR" sz="1800" dirty="0" smtClean="0"/>
              <a:t>ćete dobiti kada završite studiju (v. dalje kako se ona dobije u fazi planiranja).</a:t>
            </a:r>
            <a:endParaRPr lang="hr-H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2"/>
                </a:solidFill>
              </a:rPr>
              <a:t>POSTUPAK IZRAČUNA VELIČINE UZORKA</a:t>
            </a:r>
            <a:endParaRPr lang="hr-HR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472608"/>
          </a:xfrm>
        </p:spPr>
        <p:txBody>
          <a:bodyPr/>
          <a:lstStyle/>
          <a:p>
            <a:r>
              <a:rPr lang="hr-HR" sz="2400" dirty="0" smtClean="0"/>
              <a:t>Na </a:t>
            </a:r>
            <a:r>
              <a:rPr lang="hr-HR" sz="2400" dirty="0" err="1" smtClean="0"/>
              <a:t>svemrežju</a:t>
            </a:r>
            <a:r>
              <a:rPr lang="hr-HR" sz="2400" dirty="0" smtClean="0"/>
              <a:t> dođite na stranicu s programom za izračun, poveznicom </a:t>
            </a:r>
            <a:r>
              <a:rPr lang="hr-HR" sz="2400" u="sng" dirty="0" smtClean="0">
                <a:hlinkClick r:id="rId2"/>
              </a:rPr>
              <a:t>http://www.stat.ubc.ca/~</a:t>
            </a:r>
            <a:r>
              <a:rPr lang="hr-HR" sz="2400" u="sng" dirty="0" err="1" smtClean="0">
                <a:hlinkClick r:id="rId2"/>
              </a:rPr>
              <a:t>rollin</a:t>
            </a:r>
            <a:r>
              <a:rPr lang="hr-HR" sz="2400" u="sng" dirty="0" smtClean="0">
                <a:hlinkClick r:id="rId2"/>
              </a:rPr>
              <a:t>/</a:t>
            </a:r>
            <a:r>
              <a:rPr lang="hr-HR" sz="2400" u="sng" dirty="0" err="1" smtClean="0">
                <a:hlinkClick r:id="rId2"/>
              </a:rPr>
              <a:t>stats</a:t>
            </a:r>
            <a:r>
              <a:rPr lang="hr-HR" sz="2400" u="sng" dirty="0" smtClean="0">
                <a:hlinkClick r:id="rId2"/>
              </a:rPr>
              <a:t>/</a:t>
            </a:r>
            <a:r>
              <a:rPr lang="hr-HR" sz="2400" u="sng" dirty="0" err="1" smtClean="0">
                <a:hlinkClick r:id="rId2"/>
              </a:rPr>
              <a:t>ssize</a:t>
            </a:r>
            <a:r>
              <a:rPr lang="hr-HR" sz="2400" u="sng" dirty="0" smtClean="0">
                <a:hlinkClick r:id="rId2"/>
              </a:rPr>
              <a:t>/</a:t>
            </a:r>
            <a:r>
              <a:rPr lang="hr-HR" sz="2400" u="sng" dirty="0" smtClean="0"/>
              <a:t>.</a:t>
            </a:r>
            <a:endParaRPr lang="hr-HR" sz="2400" dirty="0" smtClean="0"/>
          </a:p>
          <a:p>
            <a:r>
              <a:rPr lang="hr-HR" sz="2400" dirty="0" smtClean="0"/>
              <a:t>Odaberite usporedbu (</a:t>
            </a:r>
            <a:r>
              <a:rPr lang="en-US" sz="2400" dirty="0" smtClean="0"/>
              <a:t>comparison</a:t>
            </a:r>
            <a:r>
              <a:rPr lang="hr-HR" sz="2400" dirty="0" smtClean="0"/>
              <a:t>) koju želite napraviti.</a:t>
            </a:r>
          </a:p>
          <a:p>
            <a:r>
              <a:rPr lang="hr-HR" sz="2400" dirty="0" smtClean="0"/>
              <a:t>Pretpostavimo da Vam treba "</a:t>
            </a:r>
            <a:r>
              <a:rPr lang="en-US" sz="2400" dirty="0" smtClean="0">
                <a:hlinkClick r:id="rId3"/>
              </a:rPr>
              <a:t> Comparing Means for Two Independent </a:t>
            </a:r>
            <a:r>
              <a:rPr lang="en-US" sz="2400" dirty="0" smtClean="0">
                <a:hlinkClick r:id="rId3"/>
              </a:rPr>
              <a:t>Samples</a:t>
            </a:r>
            <a:r>
              <a:rPr lang="hr-HR" sz="2400" dirty="0" smtClean="0"/>
              <a:t>".</a:t>
            </a:r>
          </a:p>
          <a:p>
            <a:r>
              <a:rPr lang="hr-HR" sz="2400" dirty="0" smtClean="0"/>
              <a:t>Ostavite (</a:t>
            </a:r>
            <a:r>
              <a:rPr lang="en-US" sz="2400" dirty="0" smtClean="0"/>
              <a:t>default</a:t>
            </a:r>
            <a:r>
              <a:rPr lang="hr-HR" sz="2400" dirty="0" smtClean="0"/>
              <a:t>) da je </a:t>
            </a:r>
            <a:r>
              <a:rPr lang="hr-HR" sz="2400" dirty="0" smtClean="0">
                <a:solidFill>
                  <a:schemeClr val="accent2"/>
                </a:solidFill>
              </a:rPr>
              <a:t>α 0,05</a:t>
            </a:r>
            <a:r>
              <a:rPr lang="hr-HR" sz="2400" dirty="0" smtClean="0"/>
              <a:t>, </a:t>
            </a:r>
            <a:r>
              <a:rPr lang="hr-HR" sz="2400" dirty="0" smtClean="0">
                <a:solidFill>
                  <a:schemeClr val="accent2"/>
                </a:solidFill>
              </a:rPr>
              <a:t>snaga studije 0,8 </a:t>
            </a:r>
            <a:r>
              <a:rPr lang="hr-HR" sz="2400" dirty="0" smtClean="0"/>
              <a:t>i da je </a:t>
            </a:r>
            <a:r>
              <a:rPr lang="hr-HR" sz="2400" dirty="0" smtClean="0">
                <a:solidFill>
                  <a:schemeClr val="accent2"/>
                </a:solidFill>
              </a:rPr>
              <a:t>test dvostrani</a:t>
            </a:r>
            <a:r>
              <a:rPr lang="hr-HR" sz="2400" dirty="0" smtClean="0"/>
              <a:t> (</a:t>
            </a:r>
            <a:r>
              <a:rPr lang="en-US" sz="2400" dirty="0" smtClean="0"/>
              <a:t>two-sided</a:t>
            </a:r>
            <a:r>
              <a:rPr lang="hr-HR" sz="2400" dirty="0" smtClean="0"/>
              <a:t>).</a:t>
            </a:r>
          </a:p>
          <a:p>
            <a:r>
              <a:rPr lang="hr-HR" sz="2400" dirty="0" smtClean="0"/>
              <a:t>Za </a:t>
            </a:r>
            <a:r>
              <a:rPr lang="hr-HR" sz="2400" dirty="0" smtClean="0">
                <a:solidFill>
                  <a:schemeClr val="accent2"/>
                </a:solidFill>
              </a:rPr>
              <a:t>mu1</a:t>
            </a:r>
            <a:r>
              <a:rPr lang="hr-HR" sz="2400" dirty="0" smtClean="0"/>
              <a:t> upišite srednju vrijednost iz svoje pokusne skupine.</a:t>
            </a:r>
          </a:p>
          <a:p>
            <a:r>
              <a:rPr lang="hr-HR" sz="2400" dirty="0" smtClean="0"/>
              <a:t>Za </a:t>
            </a:r>
            <a:r>
              <a:rPr lang="hr-HR" sz="2400" dirty="0" smtClean="0">
                <a:solidFill>
                  <a:schemeClr val="accent2"/>
                </a:solidFill>
              </a:rPr>
              <a:t>mu2</a:t>
            </a:r>
            <a:r>
              <a:rPr lang="hr-HR" sz="2400" dirty="0" smtClean="0"/>
              <a:t> upišite srednju vrijednost iz svoje kontrolne skupine.</a:t>
            </a:r>
          </a:p>
          <a:p>
            <a:r>
              <a:rPr lang="hr-HR" sz="2400" dirty="0" smtClean="0"/>
              <a:t>Za </a:t>
            </a:r>
            <a:r>
              <a:rPr lang="en-US" sz="2400" dirty="0" smtClean="0">
                <a:solidFill>
                  <a:schemeClr val="accent2"/>
                </a:solidFill>
              </a:rPr>
              <a:t>sigma</a:t>
            </a:r>
            <a:r>
              <a:rPr lang="hr-HR" sz="2400" dirty="0" smtClean="0"/>
              <a:t> upišite standardnu devijaciju (veću) iz svoje kontrolne ili pokusne skupine.</a:t>
            </a:r>
          </a:p>
          <a:p>
            <a:r>
              <a:rPr lang="hr-HR" sz="2400" dirty="0" smtClean="0"/>
              <a:t>Pritisnite na polje "</a:t>
            </a:r>
            <a:r>
              <a:rPr lang="en-US" sz="2400" dirty="0" smtClean="0">
                <a:solidFill>
                  <a:schemeClr val="accent2"/>
                </a:solidFill>
              </a:rPr>
              <a:t>sample size</a:t>
            </a:r>
            <a:r>
              <a:rPr lang="hr-HR" sz="2400" dirty="0" smtClean="0"/>
              <a:t>"; dobili ste potreban broj ispitanika u </a:t>
            </a:r>
            <a:r>
              <a:rPr lang="hr-HR" sz="2400" u="sng" dirty="0" smtClean="0"/>
              <a:t>svako</a:t>
            </a:r>
            <a:r>
              <a:rPr lang="hr-HR" sz="2400" dirty="0" smtClean="0"/>
              <a:t>j skupini.</a:t>
            </a:r>
          </a:p>
          <a:p>
            <a:endParaRPr lang="hr-HR" sz="24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918648" cy="864394"/>
          </a:xfrm>
        </p:spPr>
        <p:txBody>
          <a:bodyPr>
            <a:noAutofit/>
          </a:bodyPr>
          <a:lstStyle/>
          <a:p>
            <a:r>
              <a:rPr lang="hr-HR" sz="3200" dirty="0" smtClean="0">
                <a:solidFill>
                  <a:schemeClr val="accent2"/>
                </a:solidFill>
              </a:rPr>
              <a:t>PROCJENA VELIČINE UZORKA – PRAKTIČNE NAPOMENE</a:t>
            </a:r>
            <a:endParaRPr lang="hr-HR" sz="3200" dirty="0">
              <a:solidFill>
                <a:schemeClr val="accent2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6575" y="1357313"/>
            <a:ext cx="825023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sr-Latn-CS" sz="20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14425" y="1987550"/>
            <a:ext cx="26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sr-Latn-C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6574" y="1400174"/>
            <a:ext cx="792385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hr-HR" sz="2400" dirty="0" smtClean="0"/>
              <a:t>U </a:t>
            </a:r>
            <a:r>
              <a:rPr lang="hr-HR" sz="2400" dirty="0"/>
              <a:t>procjenu veličine uzorka treba uključiti i </a:t>
            </a:r>
            <a:r>
              <a:rPr lang="hr-HR" sz="2400" dirty="0" smtClean="0"/>
              <a:t>očekivano osipanje ispitanika, npr</a:t>
            </a:r>
            <a:r>
              <a:rPr lang="hr-HR" sz="2400" dirty="0"/>
              <a:t>. dodati 20-30% za istraživanja koja će </a:t>
            </a:r>
            <a:r>
              <a:rPr lang="hr-HR" sz="2400" dirty="0" smtClean="0"/>
              <a:t>dulje trajati.</a:t>
            </a:r>
          </a:p>
          <a:p>
            <a:pPr marL="0" lvl="1">
              <a:spcAft>
                <a:spcPts val="1200"/>
              </a:spcAft>
              <a:buFont typeface="Arial" pitchFamily="34" charset="0"/>
              <a:buChar char="•"/>
            </a:pPr>
            <a:r>
              <a:rPr lang="hr-HR" sz="2400" dirty="0" smtClean="0"/>
              <a:t>Broj ispitanika zaokružite na cijeli broj.</a:t>
            </a:r>
          </a:p>
          <a:p>
            <a:pPr marL="0" lvl="1">
              <a:spcAft>
                <a:spcPts val="1200"/>
              </a:spcAft>
              <a:buFont typeface="Arial" pitchFamily="34" charset="0"/>
              <a:buChar char="•"/>
            </a:pPr>
            <a:r>
              <a:rPr lang="hr-HR" sz="2400" dirty="0" smtClean="0"/>
              <a:t>Procijenite </a:t>
            </a:r>
            <a:r>
              <a:rPr lang="hr-HR" sz="2400" dirty="0" smtClean="0"/>
              <a:t>koliko će Vam vremena trebati </a:t>
            </a:r>
            <a:r>
              <a:rPr lang="hr-HR" sz="2400" dirty="0" smtClean="0"/>
              <a:t>da prikupite uzorak čiju ste nužnu (minimalnu) veličinu ovdje procijenili.</a:t>
            </a:r>
            <a:endParaRPr lang="hr-HR" sz="2400" dirty="0" smtClean="0"/>
          </a:p>
          <a:p>
            <a:pPr marL="0" lvl="1">
              <a:spcAft>
                <a:spcPts val="1200"/>
              </a:spcAft>
              <a:buFont typeface="Arial" pitchFamily="34" charset="0"/>
              <a:buChar char="•"/>
            </a:pPr>
            <a:r>
              <a:rPr lang="hr-HR" sz="2400" dirty="0" smtClean="0"/>
              <a:t>Veličina uzorka jest jako važna, ali ne će pomoći ako sam uzorak nije dobro odabran!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2"/>
                </a:solidFill>
              </a:rPr>
              <a:t>PRIMJER PISANJA TEKSTA S OPISOM IZRAČUNA VELIČINE UZORKA</a:t>
            </a:r>
            <a:br>
              <a:rPr lang="hr-HR" sz="2800" dirty="0" smtClean="0">
                <a:solidFill>
                  <a:schemeClr val="accent2"/>
                </a:solidFill>
              </a:rPr>
            </a:br>
            <a:endParaRPr lang="hr-HR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006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1600" dirty="0" smtClean="0">
                <a:solidFill>
                  <a:schemeClr val="accent2"/>
                </a:solidFill>
              </a:rPr>
              <a:t>PRIMJER 1: IMATE VLASTITE PRETHODN0 DOBIVENE REZULTATE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1400" dirty="0" smtClean="0"/>
              <a:t>Potrebnu </a:t>
            </a:r>
            <a:r>
              <a:rPr lang="hr-HR" sz="1400" dirty="0" smtClean="0"/>
              <a:t>veličinu uzorka izračunali smo s pomoću mrežnoga programa </a:t>
            </a:r>
            <a:r>
              <a:rPr lang="hr-HR" sz="1400" dirty="0" smtClean="0"/>
              <a:t>koji </a:t>
            </a:r>
            <a:r>
              <a:rPr lang="hr-HR" sz="1400" dirty="0" smtClean="0"/>
              <a:t>se nalazi na mrežnoj stranici http://www.stat.ubc.ca/~</a:t>
            </a:r>
            <a:r>
              <a:rPr lang="hr-HR" sz="1400" dirty="0" err="1" smtClean="0"/>
              <a:t>rollin</a:t>
            </a:r>
            <a:r>
              <a:rPr lang="hr-HR" sz="1400" dirty="0" smtClean="0"/>
              <a:t>/</a:t>
            </a:r>
            <a:r>
              <a:rPr lang="hr-HR" sz="1400" dirty="0" err="1" smtClean="0"/>
              <a:t>stats</a:t>
            </a:r>
            <a:r>
              <a:rPr lang="hr-HR" sz="1400" dirty="0" smtClean="0"/>
              <a:t>/</a:t>
            </a:r>
            <a:r>
              <a:rPr lang="hr-HR" sz="1400" dirty="0" err="1" smtClean="0"/>
              <a:t>ssize</a:t>
            </a:r>
            <a:r>
              <a:rPr lang="hr-HR" sz="1400" dirty="0" smtClean="0"/>
              <a:t>/. </a:t>
            </a:r>
            <a:r>
              <a:rPr lang="hr-HR" sz="1400" dirty="0" smtClean="0"/>
              <a:t>U </a:t>
            </a:r>
            <a:r>
              <a:rPr lang="hr-HR" sz="1400" dirty="0" smtClean="0"/>
              <a:t>izračunu </a:t>
            </a:r>
            <a:r>
              <a:rPr lang="hr-HR" sz="1400" dirty="0" smtClean="0"/>
              <a:t>smo </a:t>
            </a:r>
            <a:r>
              <a:rPr lang="hr-HR" sz="1400" dirty="0" smtClean="0"/>
              <a:t>se poslužili </a:t>
            </a:r>
            <a:r>
              <a:rPr lang="hr-HR" sz="1400" dirty="0" smtClean="0"/>
              <a:t>našim </a:t>
            </a:r>
            <a:r>
              <a:rPr lang="hr-HR" sz="1400" dirty="0" smtClean="0"/>
              <a:t>prethodno objavljenim rezultatima (14). [ili: … rezultatima našega neobjavljenog preliminarnog (pilotnog) istraživanja .] Aritmetička sredina u pokusnoj skupini bila je 1400 mL (mu1), a u kontrolnoj 1100 mL (mu2), uz standardnu devijaciju (</a:t>
            </a:r>
            <a:r>
              <a:rPr lang="hr-HR" sz="1400" dirty="0" err="1" smtClean="0"/>
              <a:t>sigma</a:t>
            </a:r>
            <a:r>
              <a:rPr lang="hr-HR" sz="1400" dirty="0" smtClean="0"/>
              <a:t>) od 450 mL (u pokusnoj skupini; u kontrolnoj skupini bila je 426 mL). Uz odabranu snagu studije od 0.8 i razinu značajnosti </a:t>
            </a:r>
            <a:r>
              <a:rPr lang="hr-HR" sz="1400" i="1" dirty="0" smtClean="0"/>
              <a:t>P</a:t>
            </a:r>
            <a:r>
              <a:rPr lang="hr-HR" sz="1400" dirty="0" smtClean="0"/>
              <a:t>&lt;0.05 izračunali smo treba nam 28 ispitanika po skupini.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1600" dirty="0" smtClean="0">
                <a:solidFill>
                  <a:schemeClr val="accent2"/>
                </a:solidFill>
              </a:rPr>
              <a:t>PRIMJER 2: PODATKE ZA IZRAČUN UZELI STE IZ LITERATURE (PUBLIKACIJA U KOJOJ SU MJERENI PARAMETRI MU1 I MU2 KOJE I VI PLANIRATE MJERITI)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1400" dirty="0" smtClean="0"/>
              <a:t>Do </a:t>
            </a:r>
            <a:r>
              <a:rPr lang="hr-HR" sz="1400" dirty="0" smtClean="0"/>
              <a:t>broja 60 ispitanika (30 ispitanika po skupini) došli (došla, došao) smo (</a:t>
            </a:r>
            <a:r>
              <a:rPr lang="hr-HR" sz="1400" dirty="0" smtClean="0"/>
              <a:t>sam) s pomoću mrežnoga </a:t>
            </a:r>
            <a:r>
              <a:rPr lang="hr-HR" sz="1400" dirty="0" smtClean="0"/>
              <a:t>programa za izračun broja ispitanika koji se nalazi na mrežnoj stranici http://www.stat.ubc.ca/~</a:t>
            </a:r>
            <a:r>
              <a:rPr lang="hr-HR" sz="1400" dirty="0" err="1" smtClean="0"/>
              <a:t>rollin</a:t>
            </a:r>
            <a:r>
              <a:rPr lang="hr-HR" sz="1400" dirty="0" smtClean="0"/>
              <a:t>/</a:t>
            </a:r>
            <a:r>
              <a:rPr lang="hr-HR" sz="1400" dirty="0" err="1" smtClean="0"/>
              <a:t>stats</a:t>
            </a:r>
            <a:r>
              <a:rPr lang="hr-HR" sz="1400" dirty="0" smtClean="0"/>
              <a:t>/</a:t>
            </a:r>
            <a:r>
              <a:rPr lang="hr-HR" sz="1400" dirty="0" err="1" smtClean="0"/>
              <a:t>ssize</a:t>
            </a:r>
            <a:r>
              <a:rPr lang="hr-HR" sz="1400" dirty="0" smtClean="0"/>
              <a:t>/. Da bismo dobili očekivanu razliku od 1400 mL krvi u pokusnoj skupini, a 1100 mL u kontrolnoj </a:t>
            </a:r>
            <a:r>
              <a:rPr lang="hr-HR" sz="1400" dirty="0" smtClean="0"/>
              <a:t>skupini (prema referenciji 17), </a:t>
            </a:r>
            <a:r>
              <a:rPr lang="hr-HR" sz="1400" dirty="0" smtClean="0"/>
              <a:t>uz standardnu devijaciju od oko 450 mL te snagu studije od 0.8 i razinu značajnosti </a:t>
            </a:r>
            <a:r>
              <a:rPr lang="hr-HR" sz="1400" i="1" dirty="0" smtClean="0"/>
              <a:t>P</a:t>
            </a:r>
            <a:r>
              <a:rPr lang="hr-HR" sz="1400" dirty="0" smtClean="0"/>
              <a:t>&lt;0.05 izračunali smo treba nam 28 ispitanika po skupini</a:t>
            </a:r>
            <a:r>
              <a:rPr lang="hr-HR" sz="1400" dirty="0" smtClean="0"/>
              <a:t>.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1600" dirty="0" smtClean="0">
                <a:solidFill>
                  <a:schemeClr val="accent2"/>
                </a:solidFill>
              </a:rPr>
              <a:t>PRIMJER 3: VAŠA PROCJENA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1400" dirty="0" smtClean="0"/>
              <a:t>Potrebnu veličinu uzorka izračunali smo s </a:t>
            </a:r>
            <a:r>
              <a:rPr lang="hr-HR" sz="1400" dirty="0" smtClean="0"/>
              <a:t>pomoću mrežnoga programa </a:t>
            </a:r>
            <a:r>
              <a:rPr lang="hr-HR" sz="1400" dirty="0" smtClean="0"/>
              <a:t>koji </a:t>
            </a:r>
            <a:r>
              <a:rPr lang="hr-HR" sz="1400" dirty="0" smtClean="0"/>
              <a:t>se nalazi na mrežnoj stranici http://www.stat.ubc.ca/~</a:t>
            </a:r>
            <a:r>
              <a:rPr lang="hr-HR" sz="1400" dirty="0" err="1" smtClean="0"/>
              <a:t>rollin</a:t>
            </a:r>
            <a:r>
              <a:rPr lang="hr-HR" sz="1400" dirty="0" smtClean="0"/>
              <a:t>/</a:t>
            </a:r>
            <a:r>
              <a:rPr lang="hr-HR" sz="1400" dirty="0" err="1" smtClean="0"/>
              <a:t>stats</a:t>
            </a:r>
            <a:r>
              <a:rPr lang="hr-HR" sz="1400" dirty="0" smtClean="0"/>
              <a:t>/</a:t>
            </a:r>
            <a:r>
              <a:rPr lang="hr-HR" sz="1400" dirty="0" err="1" smtClean="0"/>
              <a:t>ssize</a:t>
            </a:r>
            <a:r>
              <a:rPr lang="hr-HR" sz="1400" dirty="0" smtClean="0"/>
              <a:t>/. </a:t>
            </a:r>
            <a:r>
              <a:rPr lang="hr-HR" sz="1400" dirty="0" err="1" smtClean="0"/>
              <a:t>Pslužili</a:t>
            </a:r>
            <a:r>
              <a:rPr lang="hr-HR" sz="1400" dirty="0" smtClean="0"/>
              <a:t> smo se vlastitom procjenom parametara potrebnih za izračun, jer nismo  imali prethodnih vlastitih rezultata a u literaturi nismo našli mjerenja naše glavne mjere ishoda u dostatno sličnim uvjetima. Uzeli smo da je aritmetička </a:t>
            </a:r>
            <a:r>
              <a:rPr lang="hr-HR" sz="1400" dirty="0" smtClean="0"/>
              <a:t>sredina u pokusnoj skupini </a:t>
            </a:r>
            <a:r>
              <a:rPr lang="hr-HR" sz="1400" dirty="0" smtClean="0"/>
              <a:t>1400 </a:t>
            </a:r>
            <a:r>
              <a:rPr lang="hr-HR" sz="1400" dirty="0" smtClean="0"/>
              <a:t>mL (mu1), a u kontrolnoj 1100 mL (mu2), uz standardnu devijaciju (</a:t>
            </a:r>
            <a:r>
              <a:rPr lang="hr-HR" sz="1400" dirty="0" err="1" smtClean="0"/>
              <a:t>sigma</a:t>
            </a:r>
            <a:r>
              <a:rPr lang="hr-HR" sz="1400" dirty="0" smtClean="0"/>
              <a:t>) od 450 </a:t>
            </a:r>
            <a:r>
              <a:rPr lang="hr-HR" sz="1400" dirty="0" smtClean="0"/>
              <a:t>mL. </a:t>
            </a:r>
            <a:r>
              <a:rPr lang="hr-HR" sz="1400" dirty="0" smtClean="0"/>
              <a:t>Uz odabranu snagu studije od 0.8 i razinu značajnosti </a:t>
            </a:r>
            <a:r>
              <a:rPr lang="hr-HR" sz="1400" i="1" dirty="0" smtClean="0"/>
              <a:t>P</a:t>
            </a:r>
            <a:r>
              <a:rPr lang="hr-HR" sz="1400" dirty="0" smtClean="0"/>
              <a:t>&lt;0.05 izračunali smo treba nam 28 ispitanika po skupini.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endParaRPr lang="hr-HR" sz="1600" dirty="0" smtClean="0"/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endParaRPr lang="hr-HR" sz="1600" dirty="0" smtClean="0"/>
          </a:p>
          <a:p>
            <a:endParaRPr lang="hr-H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799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PARAMETRI KOJI ODREĐUJU NUŽNU VELIČINU UZORKA</vt:lpstr>
      <vt:lpstr>IZRAČUN VELIČINE UZORKA definicije potrebnih parametara</vt:lpstr>
      <vt:lpstr>POSTUPAK IZRAČUNA VELIČINE UZORKA</vt:lpstr>
      <vt:lpstr>PROCJENA VELIČINE UZORKA – PRAKTIČNE NAPOMENE</vt:lpstr>
      <vt:lpstr>PRIMJER PISANJA TEKSTA S OPISOM IZRAČUNA VELIČINE UZORKA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Matko Marušić</dc:creator>
  <cp:lastModifiedBy>Matko Marušić</cp:lastModifiedBy>
  <cp:revision>28</cp:revision>
  <dcterms:created xsi:type="dcterms:W3CDTF">2015-10-28T13:03:46Z</dcterms:created>
  <dcterms:modified xsi:type="dcterms:W3CDTF">2015-10-30T09:19:36Z</dcterms:modified>
</cp:coreProperties>
</file>